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418" r:id="rId4"/>
    <p:sldId id="421" r:id="rId5"/>
    <p:sldId id="423" r:id="rId6"/>
    <p:sldId id="419" r:id="rId7"/>
    <p:sldId id="42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i7AOUiGfioVPTFrFzTi+gJGDXQ/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甲鱼 老" initials="甲老" lastIdx="3" clrIdx="0">
    <p:extLst>
      <p:ext uri="{19B8F6BF-5375-455C-9EA6-DF929625EA0E}">
        <p15:presenceInfo xmlns:p15="http://schemas.microsoft.com/office/powerpoint/2012/main" userId="8e706fe32cce493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4F9DF2-0438-42AD-B170-30067649D97E}">
  <a:tblStyle styleId="{AB4F9DF2-0438-42AD-B170-30067649D97E}" styleName="Table_0">
    <a:wholeTbl>
      <a:tcTxStyle b="off" i="off">
        <a:font>
          <a:latin typeface="Consolas"/>
          <a:ea typeface="Consolas"/>
          <a:cs typeface="Consola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85979" autoAdjust="0"/>
  </p:normalViewPr>
  <p:slideViewPr>
    <p:cSldViewPr snapToGrid="0">
      <p:cViewPr varScale="1">
        <p:scale>
          <a:sx n="68" d="100"/>
          <a:sy n="68" d="100"/>
        </p:scale>
        <p:origin x="642" y="54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36" Type="http://schemas.openxmlformats.org/officeDocument/2006/relationships/tableStyles" Target="tableStyles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251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1963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8880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822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5752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nsola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nsolas"/>
              <a:buNone/>
              <a:defRPr sz="4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1574963" y="3105834"/>
            <a:ext cx="90420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Presentation</a:t>
            </a:r>
            <a:endParaRPr dirty="0"/>
          </a:p>
        </p:txBody>
      </p:sp>
      <p:sp>
        <p:nvSpPr>
          <p:cNvPr id="90" name="Google Shape;90;p1"/>
          <p:cNvSpPr txBox="1"/>
          <p:nvPr/>
        </p:nvSpPr>
        <p:spPr>
          <a:xfrm>
            <a:off x="5044440" y="5292959"/>
            <a:ext cx="210312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Jiayu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Chen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2024.04.22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/>
        </p:nvSpPr>
        <p:spPr>
          <a:xfrm>
            <a:off x="1574961" y="621950"/>
            <a:ext cx="9042074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Consolas" panose="020B0609020204030204" pitchFamily="49" charset="0"/>
              </a:rPr>
              <a:t>Outline</a:t>
            </a:r>
            <a:endParaRPr sz="3200" b="1" dirty="0">
              <a:latin typeface="Consolas" panose="020B0609020204030204" pitchFamily="49" charset="0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3557044" y="2413357"/>
            <a:ext cx="6645736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Part_1: </a:t>
            </a:r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sz="18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Part_2: </a:t>
            </a:r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Paper Writing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637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4F25BDD-4602-5BBC-F7D3-AF48DFCDF553}"/>
              </a:ext>
            </a:extLst>
          </p:cNvPr>
          <p:cNvSpPr txBox="1"/>
          <p:nvPr/>
        </p:nvSpPr>
        <p:spPr>
          <a:xfrm>
            <a:off x="116402" y="3623720"/>
            <a:ext cx="84766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Consolas" panose="020B0609020204030204" pitchFamily="49" charset="0"/>
              </a:rPr>
              <a:t>The version I sent you earlier is unstable and may not respond when plugged in. This is because I used Raspberry Pi GPIO pins to switch voltage polarity. The GPIO pins of the Pi have weak current output.</a:t>
            </a:r>
          </a:p>
          <a:p>
            <a:endParaRPr lang="en-US" altLang="zh-CN" sz="1600" dirty="0">
              <a:latin typeface="Consolas" panose="020B0609020204030204" pitchFamily="49" charset="0"/>
            </a:endParaRPr>
          </a:p>
          <a:p>
            <a:r>
              <a:rPr lang="en-US" altLang="zh-CN" sz="1600" dirty="0">
                <a:latin typeface="Consolas" panose="020B0609020204030204" pitchFamily="49" charset="0"/>
              </a:rPr>
              <a:t>The next version: Instead of using GPIO pins to directly change the power source, I'll supply power with a voltage of 5.5 amps. Additionally, I've designed a circuit using transistors to invert the voltage polarity. </a:t>
            </a:r>
          </a:p>
          <a:p>
            <a:endParaRPr lang="en-US" altLang="zh-CN" sz="1600" dirty="0">
              <a:latin typeface="Consolas" panose="020B0609020204030204" pitchFamily="49" charset="0"/>
            </a:endParaRPr>
          </a:p>
          <a:p>
            <a:r>
              <a:rPr lang="en-US" altLang="zh-CN" sz="1600" dirty="0">
                <a:latin typeface="Consolas" panose="020B0609020204030204" pitchFamily="49" charset="0"/>
              </a:rPr>
              <a:t>We'll have to wait until tomorrow to try it out when the transistors arrive.</a:t>
            </a:r>
            <a:endParaRPr lang="zh-CN" altLang="en-US" sz="1600" dirty="0"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D528C79-1D07-A603-89D9-55D28FBDCFCE}"/>
              </a:ext>
            </a:extLst>
          </p:cNvPr>
          <p:cNvSpPr/>
          <p:nvPr/>
        </p:nvSpPr>
        <p:spPr>
          <a:xfrm>
            <a:off x="1260198" y="1349233"/>
            <a:ext cx="837398" cy="30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19F0836-784B-7DB0-BD8E-08016C4417DB}"/>
              </a:ext>
            </a:extLst>
          </p:cNvPr>
          <p:cNvSpPr/>
          <p:nvPr/>
        </p:nvSpPr>
        <p:spPr>
          <a:xfrm>
            <a:off x="1260198" y="1015921"/>
            <a:ext cx="837398" cy="30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9D3CAB-B4DE-CB28-3197-953A88B65C0B}"/>
              </a:ext>
            </a:extLst>
          </p:cNvPr>
          <p:cNvSpPr/>
          <p:nvPr/>
        </p:nvSpPr>
        <p:spPr>
          <a:xfrm>
            <a:off x="4797395" y="1347281"/>
            <a:ext cx="837398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081BE24-7BDE-A02B-4FC8-19BECDC6A3CF}"/>
              </a:ext>
            </a:extLst>
          </p:cNvPr>
          <p:cNvSpPr/>
          <p:nvPr/>
        </p:nvSpPr>
        <p:spPr>
          <a:xfrm>
            <a:off x="4797395" y="559150"/>
            <a:ext cx="837398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连接符: 肘形 11">
            <a:extLst>
              <a:ext uri="{FF2B5EF4-FFF2-40B4-BE49-F238E27FC236}">
                <a16:creationId xmlns:a16="http://schemas.microsoft.com/office/drawing/2014/main" id="{129721E3-4CE9-A896-83A6-E0DA75A1BF54}"/>
              </a:ext>
            </a:extLst>
          </p:cNvPr>
          <p:cNvCxnSpPr>
            <a:cxnSpLocks/>
            <a:stCxn id="3" idx="1"/>
            <a:endCxn id="40" idx="3"/>
          </p:cNvCxnSpPr>
          <p:nvPr/>
        </p:nvCxnSpPr>
        <p:spPr>
          <a:xfrm rot="10800000" flipV="1">
            <a:off x="856648" y="1503238"/>
            <a:ext cx="403551" cy="93306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连接符: 肘形 13">
            <a:extLst>
              <a:ext uri="{FF2B5EF4-FFF2-40B4-BE49-F238E27FC236}">
                <a16:creationId xmlns:a16="http://schemas.microsoft.com/office/drawing/2014/main" id="{553E14E6-D782-DF1A-EF2B-117D1E2BC1B1}"/>
              </a:ext>
            </a:extLst>
          </p:cNvPr>
          <p:cNvCxnSpPr>
            <a:cxnSpLocks/>
            <a:stCxn id="3" idx="3"/>
            <a:endCxn id="41" idx="3"/>
          </p:cNvCxnSpPr>
          <p:nvPr/>
        </p:nvCxnSpPr>
        <p:spPr>
          <a:xfrm>
            <a:off x="2097596" y="1503238"/>
            <a:ext cx="455553" cy="103123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连接符: 肘形 22">
            <a:extLst>
              <a:ext uri="{FF2B5EF4-FFF2-40B4-BE49-F238E27FC236}">
                <a16:creationId xmlns:a16="http://schemas.microsoft.com/office/drawing/2014/main" id="{3D244DD4-6CB2-E39D-C123-0300C07EA684}"/>
              </a:ext>
            </a:extLst>
          </p:cNvPr>
          <p:cNvCxnSpPr>
            <a:cxnSpLocks/>
            <a:stCxn id="8" idx="1"/>
            <a:endCxn id="42" idx="3"/>
          </p:cNvCxnSpPr>
          <p:nvPr/>
        </p:nvCxnSpPr>
        <p:spPr>
          <a:xfrm rot="10800000" flipV="1">
            <a:off x="4293675" y="1501169"/>
            <a:ext cx="503721" cy="101886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连接符: 肘形 28">
            <a:extLst>
              <a:ext uri="{FF2B5EF4-FFF2-40B4-BE49-F238E27FC236}">
                <a16:creationId xmlns:a16="http://schemas.microsoft.com/office/drawing/2014/main" id="{96B4150A-D58E-C41E-65B6-ECDC3C80660B}"/>
              </a:ext>
            </a:extLst>
          </p:cNvPr>
          <p:cNvCxnSpPr>
            <a:cxnSpLocks/>
            <a:stCxn id="8" idx="3"/>
            <a:endCxn id="43" idx="3"/>
          </p:cNvCxnSpPr>
          <p:nvPr/>
        </p:nvCxnSpPr>
        <p:spPr>
          <a:xfrm>
            <a:off x="5634793" y="1501170"/>
            <a:ext cx="552654" cy="99558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加号 39">
            <a:extLst>
              <a:ext uri="{FF2B5EF4-FFF2-40B4-BE49-F238E27FC236}">
                <a16:creationId xmlns:a16="http://schemas.microsoft.com/office/drawing/2014/main" id="{C4969605-700C-0418-F7F8-D9947137485F}"/>
              </a:ext>
            </a:extLst>
          </p:cNvPr>
          <p:cNvSpPr/>
          <p:nvPr/>
        </p:nvSpPr>
        <p:spPr>
          <a:xfrm>
            <a:off x="632859" y="2387819"/>
            <a:ext cx="447575" cy="365760"/>
          </a:xfrm>
          <a:prstGeom prst="mathPl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减号 40">
            <a:extLst>
              <a:ext uri="{FF2B5EF4-FFF2-40B4-BE49-F238E27FC236}">
                <a16:creationId xmlns:a16="http://schemas.microsoft.com/office/drawing/2014/main" id="{A235F650-EECF-F631-E7BC-0CD9BEAE0EBC}"/>
              </a:ext>
            </a:extLst>
          </p:cNvPr>
          <p:cNvSpPr/>
          <p:nvPr/>
        </p:nvSpPr>
        <p:spPr>
          <a:xfrm>
            <a:off x="2329362" y="2416695"/>
            <a:ext cx="447574" cy="308008"/>
          </a:xfrm>
          <a:prstGeom prst="mathMin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减号 41">
            <a:extLst>
              <a:ext uri="{FF2B5EF4-FFF2-40B4-BE49-F238E27FC236}">
                <a16:creationId xmlns:a16="http://schemas.microsoft.com/office/drawing/2014/main" id="{F153C2C5-56BF-A304-C898-1CC33D2F14B4}"/>
              </a:ext>
            </a:extLst>
          </p:cNvPr>
          <p:cNvSpPr/>
          <p:nvPr/>
        </p:nvSpPr>
        <p:spPr>
          <a:xfrm>
            <a:off x="4069887" y="2402255"/>
            <a:ext cx="447574" cy="308008"/>
          </a:xfrm>
          <a:prstGeom prst="mathMin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加号 42">
            <a:extLst>
              <a:ext uri="{FF2B5EF4-FFF2-40B4-BE49-F238E27FC236}">
                <a16:creationId xmlns:a16="http://schemas.microsoft.com/office/drawing/2014/main" id="{AA02E752-DE95-14D9-89DA-858C86CD3067}"/>
              </a:ext>
            </a:extLst>
          </p:cNvPr>
          <p:cNvSpPr/>
          <p:nvPr/>
        </p:nvSpPr>
        <p:spPr>
          <a:xfrm>
            <a:off x="5963659" y="2448276"/>
            <a:ext cx="447575" cy="365760"/>
          </a:xfrm>
          <a:prstGeom prst="mathPl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0EFC94F-045F-06FE-F2B4-845139791877}"/>
              </a:ext>
            </a:extLst>
          </p:cNvPr>
          <p:cNvSpPr txBox="1"/>
          <p:nvPr/>
        </p:nvSpPr>
        <p:spPr>
          <a:xfrm>
            <a:off x="3515725" y="2937285"/>
            <a:ext cx="1433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accent2"/>
                </a:solidFill>
              </a:rPr>
              <a:t>GPIO_A</a:t>
            </a:r>
            <a:r>
              <a:rPr lang="en-US" altLang="zh-CN" dirty="0"/>
              <a:t>.LOW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1CD3816-9B20-34AE-DCDC-82B07BBC1CF0}"/>
              </a:ext>
            </a:extLst>
          </p:cNvPr>
          <p:cNvSpPr txBox="1"/>
          <p:nvPr/>
        </p:nvSpPr>
        <p:spPr>
          <a:xfrm>
            <a:off x="1678897" y="2918302"/>
            <a:ext cx="1475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accent6"/>
                </a:solidFill>
              </a:rPr>
              <a:t>GPIO_B</a:t>
            </a:r>
            <a:r>
              <a:rPr lang="en-US" altLang="zh-CN" dirty="0"/>
              <a:t>.LOW</a:t>
            </a:r>
            <a:endParaRPr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83DCBF2-76B9-2E87-A609-0FB8A182B66B}"/>
              </a:ext>
            </a:extLst>
          </p:cNvPr>
          <p:cNvSpPr txBox="1"/>
          <p:nvPr/>
        </p:nvSpPr>
        <p:spPr>
          <a:xfrm>
            <a:off x="139665" y="2918302"/>
            <a:ext cx="1433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accent2"/>
                </a:solidFill>
              </a:rPr>
              <a:t>GPIO_A</a:t>
            </a:r>
            <a:r>
              <a:rPr lang="en-US" altLang="zh-CN" dirty="0"/>
              <a:t>.HIGH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FD699F22-939C-2A43-0000-8C82AAB16614}"/>
              </a:ext>
            </a:extLst>
          </p:cNvPr>
          <p:cNvSpPr txBox="1"/>
          <p:nvPr/>
        </p:nvSpPr>
        <p:spPr>
          <a:xfrm>
            <a:off x="5379019" y="2937285"/>
            <a:ext cx="1433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</a:rPr>
              <a:t>GPIO_B</a:t>
            </a:r>
            <a:r>
              <a:rPr lang="en-US" altLang="zh-CN" dirty="0"/>
              <a:t>.HIGH</a:t>
            </a:r>
            <a:endParaRPr lang="zh-CN" altLang="en-US" dirty="0"/>
          </a:p>
        </p:txBody>
      </p:sp>
      <p:pic>
        <p:nvPicPr>
          <p:cNvPr id="67" name="de81fb7c59bb4b69d9808dbd89c68c5f">
            <a:hlinkClick r:id="" action="ppaction://media"/>
            <a:extLst>
              <a:ext uri="{FF2B5EF4-FFF2-40B4-BE49-F238E27FC236}">
                <a16:creationId xmlns:a16="http://schemas.microsoft.com/office/drawing/2014/main" id="{AD28BAD7-AD94-3AA4-041F-CBB1710CF6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73122" y="356617"/>
            <a:ext cx="3429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973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48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637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3FB1289-C4CF-A98D-2AA9-97F2227CE05A}"/>
              </a:ext>
            </a:extLst>
          </p:cNvPr>
          <p:cNvSpPr txBox="1"/>
          <p:nvPr/>
        </p:nvSpPr>
        <p:spPr>
          <a:xfrm>
            <a:off x="845892" y="670219"/>
            <a:ext cx="10423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r>
              <a:rPr lang="en-US" altLang="zh-CN" sz="1600" dirty="0"/>
              <a:t>I designed a box to fix the motor, but it's still a bit loose, causing some additional vibration. I'll need to use double-sided tape at the back to secure it properly.</a:t>
            </a:r>
            <a:endParaRPr lang="zh-CN" altLang="en-US" sz="1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E4116B2-18A4-BC9D-DAAE-88B4DA5AB9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894" y="1804243"/>
            <a:ext cx="2752828" cy="36711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E200285-C10A-D15D-680A-3DCE01860A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8551" y="1804243"/>
            <a:ext cx="2752828" cy="367115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334F5EB-4D23-A18E-BA73-3AB1A8B285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5723" y="1804243"/>
            <a:ext cx="2752828" cy="367115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35056C7-87A7-B1F5-AA6A-25C4189409D4}"/>
              </a:ext>
            </a:extLst>
          </p:cNvPr>
          <p:cNvSpPr txBox="1"/>
          <p:nvPr/>
        </p:nvSpPr>
        <p:spPr>
          <a:xfrm>
            <a:off x="1740903" y="5556838"/>
            <a:ext cx="980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pPr algn="ctr"/>
            <a:r>
              <a:rPr lang="en-US" altLang="zh-CN" sz="1600" dirty="0"/>
              <a:t>Back</a:t>
            </a:r>
            <a:endParaRPr lang="zh-CN" altLang="en-US" sz="16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91F9791-8C32-1145-8F61-F3EFC956AF1C}"/>
              </a:ext>
            </a:extLst>
          </p:cNvPr>
          <p:cNvSpPr txBox="1"/>
          <p:nvPr/>
        </p:nvSpPr>
        <p:spPr>
          <a:xfrm>
            <a:off x="4561724" y="5556838"/>
            <a:ext cx="980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pPr algn="ctr"/>
            <a:r>
              <a:rPr lang="en-US" altLang="zh-CN" sz="1600" dirty="0"/>
              <a:t>Top</a:t>
            </a:r>
            <a:endParaRPr lang="zh-CN" altLang="en-US" sz="16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B0265D6-FB58-424B-9EFC-8A76B0E32333}"/>
              </a:ext>
            </a:extLst>
          </p:cNvPr>
          <p:cNvSpPr txBox="1"/>
          <p:nvPr/>
        </p:nvSpPr>
        <p:spPr>
          <a:xfrm>
            <a:off x="7314552" y="5539317"/>
            <a:ext cx="980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pPr algn="ctr"/>
            <a:r>
              <a:rPr lang="en-US" altLang="zh-CN" sz="1600" dirty="0"/>
              <a:t>Side</a:t>
            </a:r>
            <a:endParaRPr lang="zh-CN" altLang="en-US" sz="1600" dirty="0"/>
          </a:p>
        </p:txBody>
      </p:sp>
      <p:pic>
        <p:nvPicPr>
          <p:cNvPr id="15" name="WeChat_20240422200807">
            <a:hlinkClick r:id="" action="ppaction://media"/>
            <a:extLst>
              <a:ext uri="{FF2B5EF4-FFF2-40B4-BE49-F238E27FC236}">
                <a16:creationId xmlns:a16="http://schemas.microsoft.com/office/drawing/2014/main" id="{A614BA44-53D0-F960-4FA2-C7FAE0DCA4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181379" y="1804242"/>
            <a:ext cx="2087727" cy="367115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9FA79D7C-B791-775B-F5ED-36AC877C69D2}"/>
              </a:ext>
            </a:extLst>
          </p:cNvPr>
          <p:cNvSpPr txBox="1"/>
          <p:nvPr/>
        </p:nvSpPr>
        <p:spPr>
          <a:xfrm>
            <a:off x="9734829" y="5556838"/>
            <a:ext cx="980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pPr algn="ctr"/>
            <a:r>
              <a:rPr lang="en-US" altLang="zh-CN" sz="1600" dirty="0"/>
              <a:t>Video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5782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45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637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2F1AF63-0FBB-062B-CB04-FC0F3D656039}"/>
              </a:ext>
            </a:extLst>
          </p:cNvPr>
          <p:cNvSpPr txBox="1"/>
          <p:nvPr/>
        </p:nvSpPr>
        <p:spPr>
          <a:xfrm>
            <a:off x="234214" y="2337103"/>
            <a:ext cx="5861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latin typeface="Consolas" panose="020B0609020204030204" pitchFamily="49" charset="0"/>
              </a:defRPr>
            </a:lvl1pPr>
          </a:lstStyle>
          <a:p>
            <a:r>
              <a:rPr lang="en-US" altLang="zh-CN" dirty="0"/>
              <a:t>I'm still struggling with how to use the DAC board. </a:t>
            </a:r>
          </a:p>
          <a:p>
            <a:endParaRPr lang="en-US" altLang="zh-CN" dirty="0"/>
          </a:p>
          <a:p>
            <a:r>
              <a:rPr lang="en-US" altLang="zh-CN" dirty="0"/>
              <a:t>I don’t know how to call this DAC board’s interface on the Raspberry Pi or how to connect the I2S port to the wires and control the motor.</a:t>
            </a:r>
            <a:endParaRPr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93B8891-58B1-CA89-6339-9C154026A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2393" y="460942"/>
            <a:ext cx="4451217" cy="593611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1FE258AC-F1E2-3F49-3613-905BF61CECFF}"/>
              </a:ext>
            </a:extLst>
          </p:cNvPr>
          <p:cNvSpPr/>
          <p:nvPr/>
        </p:nvSpPr>
        <p:spPr>
          <a:xfrm>
            <a:off x="8210350" y="2460093"/>
            <a:ext cx="952900" cy="133012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FCF9C86-BA19-A236-D13A-6B06FDAF0467}"/>
              </a:ext>
            </a:extLst>
          </p:cNvPr>
          <p:cNvSpPr/>
          <p:nvPr/>
        </p:nvSpPr>
        <p:spPr>
          <a:xfrm>
            <a:off x="8189973" y="3907701"/>
            <a:ext cx="952900" cy="116267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672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1848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Paper Writing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07E7251-328F-5EF3-3AAE-52C6D851A356}"/>
              </a:ext>
            </a:extLst>
          </p:cNvPr>
          <p:cNvSpPr txBox="1"/>
          <p:nvPr/>
        </p:nvSpPr>
        <p:spPr>
          <a:xfrm>
            <a:off x="835794" y="1666022"/>
            <a:ext cx="9915626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Consolas" panose="020B0609020204030204" pitchFamily="49" charset="0"/>
              </a:rPr>
              <a:t>Progress:</a:t>
            </a: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The experimental results and analysis for irregular heart rhythms haven't been written yet (it will take a full day after collecting the data). </a:t>
            </a:r>
          </a:p>
          <a:p>
            <a:pPr marL="342900" indent="-342900">
              <a:buFont typeface="Arial"/>
              <a:buAutoNum type="arabicPeriod"/>
            </a:pPr>
            <a:endParaRPr lang="en-US" altLang="zh-CN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When the transistors arrive, I will build next version’s heartbeat simulator as soon as possible.</a:t>
            </a:r>
          </a:p>
          <a:p>
            <a:pPr marL="342900" indent="-342900">
              <a:buFont typeface="Arial"/>
              <a:buAutoNum type="arabicPeriod"/>
            </a:pPr>
            <a:endParaRPr lang="en-US" altLang="zh-CN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The paper has been largely revised based on your and </a:t>
            </a:r>
            <a:r>
              <a:rPr lang="en-US" altLang="zh-CN" sz="1600" dirty="0" err="1">
                <a:latin typeface="Consolas" panose="020B0609020204030204" pitchFamily="49" charset="0"/>
              </a:rPr>
              <a:t>Yingjian's</a:t>
            </a:r>
            <a:r>
              <a:rPr lang="en-US" altLang="zh-CN" sz="1600" dirty="0">
                <a:latin typeface="Consolas" panose="020B0609020204030204" pitchFamily="49" charset="0"/>
              </a:rPr>
              <a:t> suggestions. I should be able to thoroughly revise it again according to your guidance by the end of tomorrow.</a:t>
            </a:r>
          </a:p>
        </p:txBody>
      </p:sp>
    </p:spTree>
    <p:extLst>
      <p:ext uri="{BB962C8B-B14F-4D97-AF65-F5344CB8AC3E}">
        <p14:creationId xmlns:p14="http://schemas.microsoft.com/office/powerpoint/2010/main" val="2796442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1848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Paper Writing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BA400A-6944-5A8B-CA4C-5D5F195FEDCF}"/>
              </a:ext>
            </a:extLst>
          </p:cNvPr>
          <p:cNvSpPr txBox="1"/>
          <p:nvPr/>
        </p:nvSpPr>
        <p:spPr>
          <a:xfrm>
            <a:off x="413886" y="432183"/>
            <a:ext cx="11364228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Consolas" panose="020B0609020204030204" pitchFamily="49" charset="0"/>
              </a:rPr>
              <a:t>Questions:</a:t>
            </a:r>
          </a:p>
          <a:p>
            <a:endParaRPr lang="en-US" altLang="zh-CN" sz="1600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How to describe the irregular heartbeats? Arrhythmia, irregular heartbeats or irregular heart rhythms.</a:t>
            </a:r>
          </a:p>
          <a:p>
            <a:pPr marL="342900" indent="-342900">
              <a:buFont typeface="Arial"/>
              <a:buAutoNum type="arabicPeriod"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Two</a:t>
            </a:r>
            <a:r>
              <a:rPr lang="zh-CN" altLang="en-US" sz="1600" dirty="0">
                <a:latin typeface="Consolas" panose="020B0609020204030204" pitchFamily="49" charset="0"/>
              </a:rPr>
              <a:t> photo</a:t>
            </a:r>
            <a:r>
              <a:rPr lang="en-US" altLang="zh-CN" sz="1600" dirty="0">
                <a:latin typeface="Consolas" panose="020B0609020204030204" pitchFamily="49" charset="0"/>
              </a:rPr>
              <a:t>s are</a:t>
            </a:r>
            <a:r>
              <a:rPr lang="zh-CN" altLang="en-US" sz="1600" dirty="0">
                <a:latin typeface="Consolas" panose="020B0609020204030204" pitchFamily="49" charset="0"/>
              </a:rPr>
              <a:t> neede</a:t>
            </a:r>
            <a:r>
              <a:rPr lang="en-US" altLang="zh-CN" sz="1600" dirty="0">
                <a:latin typeface="Consolas" panose="020B0609020204030204" pitchFamily="49" charset="0"/>
              </a:rPr>
              <a:t>d.</a:t>
            </a:r>
          </a:p>
          <a:p>
            <a:pPr marL="342900" indent="-342900">
              <a:buFont typeface="Arial"/>
              <a:buAutoNum type="arabicPeriod"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Figures.</a:t>
            </a:r>
          </a:p>
          <a:p>
            <a:pPr marL="342900" indent="-342900">
              <a:buFont typeface="Arial"/>
              <a:buAutoNum type="arabicPeriod"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Authors of Paper is okay?: </a:t>
            </a:r>
            <a:r>
              <a:rPr lang="en-US" altLang="zh-CN" sz="1600" dirty="0" err="1">
                <a:latin typeface="Consolas" panose="020B0609020204030204" pitchFamily="49" charset="0"/>
              </a:rPr>
              <a:t>Jiayu</a:t>
            </a:r>
            <a:r>
              <a:rPr lang="en-US" altLang="zh-CN" sz="1600" dirty="0">
                <a:latin typeface="Consolas" panose="020B0609020204030204" pitchFamily="49" charset="0"/>
              </a:rPr>
              <a:t> Chen, Yida Zhang, </a:t>
            </a:r>
            <a:r>
              <a:rPr lang="en-US" altLang="zh-CN" sz="1600" dirty="0" err="1">
                <a:latin typeface="Consolas" panose="020B0609020204030204" pitchFamily="49" charset="0"/>
              </a:rPr>
              <a:t>Yingjian</a:t>
            </a:r>
            <a:r>
              <a:rPr lang="en-US" altLang="zh-CN" sz="1600" dirty="0">
                <a:latin typeface="Consolas" panose="020B0609020204030204" pitchFamily="49" charset="0"/>
              </a:rPr>
              <a:t> Song, </a:t>
            </a:r>
            <a:r>
              <a:rPr lang="en-US" altLang="zh-CN" sz="1600" dirty="0" err="1">
                <a:latin typeface="Consolas" panose="020B0609020204030204" pitchFamily="49" charset="0"/>
              </a:rPr>
              <a:t>Junzhou</a:t>
            </a:r>
            <a:r>
              <a:rPr lang="en-US" altLang="zh-CN" sz="1600" dirty="0">
                <a:latin typeface="Consolas" panose="020B0609020204030204" pitchFamily="49" charset="0"/>
              </a:rPr>
              <a:t> Chen, </a:t>
            </a:r>
            <a:r>
              <a:rPr lang="en-US" altLang="zh-CN" sz="1600" dirty="0" err="1">
                <a:latin typeface="Consolas" panose="020B0609020204030204" pitchFamily="49" charset="0"/>
              </a:rPr>
              <a:t>Zaipeng</a:t>
            </a:r>
            <a:r>
              <a:rPr lang="en-US" altLang="zh-CN" sz="1600" dirty="0">
                <a:latin typeface="Consolas" panose="020B0609020204030204" pitchFamily="49" charset="0"/>
              </a:rPr>
              <a:t> Xie, Xiang Zhang, Qin Lu, </a:t>
            </a:r>
            <a:r>
              <a:rPr lang="en-US" altLang="zh-CN" sz="1600" dirty="0" err="1">
                <a:latin typeface="Consolas" panose="020B0609020204030204" pitchFamily="49" charset="0"/>
              </a:rPr>
              <a:t>Wenzhan</a:t>
            </a:r>
            <a:r>
              <a:rPr lang="en-US" altLang="zh-CN" sz="1600" dirty="0">
                <a:latin typeface="Consolas" panose="020B0609020204030204" pitchFamily="49" charset="0"/>
              </a:rPr>
              <a:t> Song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68B04E7-180F-A7FC-24C5-D6147A672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111" y="3241424"/>
            <a:ext cx="6338958" cy="347432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A6940884-F6C3-A204-E94C-6AD91B50B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931" y="3713086"/>
            <a:ext cx="2406450" cy="229884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1ECA14D-11C9-FE14-F585-D09D8DF9D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0113" y="3904074"/>
            <a:ext cx="2406450" cy="159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385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4671</TotalTime>
  <Words>359</Words>
  <Application>Microsoft Office PowerPoint</Application>
  <PresentationFormat>宽屏</PresentationFormat>
  <Paragraphs>54</Paragraphs>
  <Slides>7</Slides>
  <Notes>7</Notes>
  <HiddenSlides>0</HiddenSlides>
  <MMClips>2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老 甲鱼</dc:creator>
  <cp:lastModifiedBy>甲鱼 老</cp:lastModifiedBy>
  <cp:revision>4195</cp:revision>
  <dcterms:created xsi:type="dcterms:W3CDTF">2023-07-30T03:21:28Z</dcterms:created>
  <dcterms:modified xsi:type="dcterms:W3CDTF">2024-05-01T15:06:58Z</dcterms:modified>
</cp:coreProperties>
</file>